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59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5128"/>
    <a:srgbClr val="58572B"/>
    <a:srgbClr val="1919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80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34809-8E16-4509-814A-93E58A8BFCF8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45205-57D8-4D4E-A4B6-EE59E35E844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8720"/>
            <a:ext cx="2532003" cy="38884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34809-8E16-4509-814A-93E58A8BFCF8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45205-57D8-4D4E-A4B6-EE59E35E84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34809-8E16-4509-814A-93E58A8BFCF8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45205-57D8-4D4E-A4B6-EE59E35E84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34809-8E16-4509-814A-93E58A8BFCF8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45205-57D8-4D4E-A4B6-EE59E35E844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" descr="http://player.myshared.ru/822525/data/images/img10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11560" y="620688"/>
            <a:ext cx="978581" cy="2952328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34809-8E16-4509-814A-93E58A8BFCF8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45205-57D8-4D4E-A4B6-EE59E35E84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34809-8E16-4509-814A-93E58A8BFCF8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45205-57D8-4D4E-A4B6-EE59E35E84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34809-8E16-4509-814A-93E58A8BFCF8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45205-57D8-4D4E-A4B6-EE59E35E84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34809-8E16-4509-814A-93E58A8BFCF8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45205-57D8-4D4E-A4B6-EE59E35E84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34809-8E16-4509-814A-93E58A8BFCF8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45205-57D8-4D4E-A4B6-EE59E35E84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34809-8E16-4509-814A-93E58A8BFCF8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45205-57D8-4D4E-A4B6-EE59E35E84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34809-8E16-4509-814A-93E58A8BFCF8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45205-57D8-4D4E-A4B6-EE59E35E84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34809-8E16-4509-814A-93E58A8BFCF8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45205-57D8-4D4E-A4B6-EE59E35E84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9" name="Picture 4" descr="http://www.olexdeco.ru/upload/medialibrary/b28/b28a8ae0ea59f65de2f8bbbf73b2bc51.jpg"/>
            <p:cNvPicPr>
              <a:picLocks noChangeAspect="1" noChangeArrowheads="1"/>
            </p:cNvPicPr>
            <p:nvPr/>
          </p:nvPicPr>
          <p:blipFill>
            <a:blip r:embed="rId14" cstate="print"/>
            <a:srcRect b="60"/>
            <a:stretch>
              <a:fillRect/>
            </a:stretch>
          </p:blipFill>
          <p:spPr bwMode="auto">
            <a:xfrm rot="5400000" flipH="1">
              <a:off x="7850106" y="5564106"/>
              <a:ext cx="1440160" cy="1147628"/>
            </a:xfrm>
            <a:prstGeom prst="rect">
              <a:avLst/>
            </a:prstGeom>
            <a:noFill/>
          </p:spPr>
        </p:pic>
        <p:grpSp>
          <p:nvGrpSpPr>
            <p:cNvPr id="10" name="Группа 19"/>
            <p:cNvGrpSpPr/>
            <p:nvPr/>
          </p:nvGrpSpPr>
          <p:grpSpPr>
            <a:xfrm>
              <a:off x="0" y="0"/>
              <a:ext cx="6480720" cy="1147628"/>
              <a:chOff x="611560" y="1628800"/>
              <a:chExt cx="6480720" cy="1147628"/>
            </a:xfrm>
          </p:grpSpPr>
          <p:pic>
            <p:nvPicPr>
              <p:cNvPr id="54" name="Picture 4" descr="http://www.olexdeco.ru/upload/medialibrary/b28/b28a8ae0ea59f65de2f8bbbf73b2bc51.jpg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 b="60"/>
              <a:stretch>
                <a:fillRect/>
              </a:stretch>
            </p:blipFill>
            <p:spPr bwMode="auto">
              <a:xfrm>
                <a:off x="611560" y="1628800"/>
                <a:ext cx="1440160" cy="1147628"/>
              </a:xfrm>
              <a:prstGeom prst="rect">
                <a:avLst/>
              </a:prstGeom>
              <a:noFill/>
            </p:spPr>
          </p:pic>
          <p:grpSp>
            <p:nvGrpSpPr>
              <p:cNvPr id="55" name="Группа 9"/>
              <p:cNvGrpSpPr/>
              <p:nvPr/>
            </p:nvGrpSpPr>
            <p:grpSpPr>
              <a:xfrm>
                <a:off x="1979712" y="1628800"/>
                <a:ext cx="1512168" cy="1147628"/>
                <a:chOff x="1979712" y="1628800"/>
                <a:chExt cx="1512168" cy="1147628"/>
              </a:xfrm>
            </p:grpSpPr>
            <p:pic>
              <p:nvPicPr>
                <p:cNvPr id="63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b="60"/>
                <a:stretch>
                  <a:fillRect/>
                </a:stretch>
              </p:blipFill>
              <p:spPr bwMode="auto">
                <a:xfrm>
                  <a:off x="1979712" y="1628800"/>
                  <a:ext cx="792088" cy="1147628"/>
                </a:xfrm>
                <a:prstGeom prst="rect">
                  <a:avLst/>
                </a:prstGeom>
                <a:noFill/>
              </p:spPr>
            </p:pic>
            <p:pic>
              <p:nvPicPr>
                <p:cNvPr id="64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b="60"/>
                <a:stretch>
                  <a:fillRect/>
                </a:stretch>
              </p:blipFill>
              <p:spPr bwMode="auto">
                <a:xfrm>
                  <a:off x="2699792" y="1628800"/>
                  <a:ext cx="792088" cy="1147628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56" name="Группа 10"/>
              <p:cNvGrpSpPr/>
              <p:nvPr/>
            </p:nvGrpSpPr>
            <p:grpSpPr>
              <a:xfrm>
                <a:off x="3419872" y="1628800"/>
                <a:ext cx="1512168" cy="1147628"/>
                <a:chOff x="1979712" y="1628800"/>
                <a:chExt cx="1512168" cy="1147628"/>
              </a:xfrm>
            </p:grpSpPr>
            <p:pic>
              <p:nvPicPr>
                <p:cNvPr id="61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b="60"/>
                <a:stretch>
                  <a:fillRect/>
                </a:stretch>
              </p:blipFill>
              <p:spPr bwMode="auto">
                <a:xfrm>
                  <a:off x="1979712" y="1628800"/>
                  <a:ext cx="792088" cy="1147628"/>
                </a:xfrm>
                <a:prstGeom prst="rect">
                  <a:avLst/>
                </a:prstGeom>
                <a:noFill/>
              </p:spPr>
            </p:pic>
            <p:pic>
              <p:nvPicPr>
                <p:cNvPr id="62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b="60"/>
                <a:stretch>
                  <a:fillRect/>
                </a:stretch>
              </p:blipFill>
              <p:spPr bwMode="auto">
                <a:xfrm>
                  <a:off x="2699792" y="1628800"/>
                  <a:ext cx="792088" cy="1147628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57" name="Picture 4" descr="http://www.olexdeco.ru/upload/medialibrary/b28/b28a8ae0ea59f65de2f8bbbf73b2bc51.jpg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 l="45023" b="60"/>
              <a:stretch>
                <a:fillRect/>
              </a:stretch>
            </p:blipFill>
            <p:spPr bwMode="auto">
              <a:xfrm>
                <a:off x="4860032" y="1628800"/>
                <a:ext cx="792088" cy="1147628"/>
              </a:xfrm>
              <a:prstGeom prst="rect">
                <a:avLst/>
              </a:prstGeom>
              <a:noFill/>
            </p:spPr>
          </p:pic>
          <p:grpSp>
            <p:nvGrpSpPr>
              <p:cNvPr id="58" name="Группа 16"/>
              <p:cNvGrpSpPr/>
              <p:nvPr/>
            </p:nvGrpSpPr>
            <p:grpSpPr>
              <a:xfrm>
                <a:off x="5580112" y="1628800"/>
                <a:ext cx="1512168" cy="1147628"/>
                <a:chOff x="1187624" y="1628800"/>
                <a:chExt cx="1512168" cy="1147628"/>
              </a:xfrm>
            </p:grpSpPr>
            <p:pic>
              <p:nvPicPr>
                <p:cNvPr id="59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b="60"/>
                <a:stretch>
                  <a:fillRect/>
                </a:stretch>
              </p:blipFill>
              <p:spPr bwMode="auto">
                <a:xfrm>
                  <a:off x="1187624" y="1628800"/>
                  <a:ext cx="792088" cy="1147628"/>
                </a:xfrm>
                <a:prstGeom prst="rect">
                  <a:avLst/>
                </a:prstGeom>
                <a:noFill/>
              </p:spPr>
            </p:pic>
            <p:pic>
              <p:nvPicPr>
                <p:cNvPr id="60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b="60"/>
                <a:stretch>
                  <a:fillRect/>
                </a:stretch>
              </p:blipFill>
              <p:spPr bwMode="auto">
                <a:xfrm>
                  <a:off x="1907704" y="1628800"/>
                  <a:ext cx="792088" cy="114762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11" name="Picture 4" descr="http://www.olexdeco.ru/upload/medialibrary/b28/b28a8ae0ea59f65de2f8bbbf73b2bc51.jpg"/>
            <p:cNvPicPr>
              <a:picLocks noChangeAspect="1" noChangeArrowheads="1"/>
            </p:cNvPicPr>
            <p:nvPr/>
          </p:nvPicPr>
          <p:blipFill>
            <a:blip r:embed="rId14" cstate="print"/>
            <a:srcRect l="45023" b="60"/>
            <a:stretch>
              <a:fillRect/>
            </a:stretch>
          </p:blipFill>
          <p:spPr bwMode="auto">
            <a:xfrm>
              <a:off x="6444208" y="0"/>
              <a:ext cx="792088" cy="1147628"/>
            </a:xfrm>
            <a:prstGeom prst="rect">
              <a:avLst/>
            </a:prstGeom>
            <a:noFill/>
          </p:spPr>
        </p:pic>
        <p:grpSp>
          <p:nvGrpSpPr>
            <p:cNvPr id="12" name="Группа 19"/>
            <p:cNvGrpSpPr/>
            <p:nvPr/>
          </p:nvGrpSpPr>
          <p:grpSpPr>
            <a:xfrm rot="16200000">
              <a:off x="-2580846" y="3129526"/>
              <a:ext cx="6309320" cy="1147628"/>
              <a:chOff x="611560" y="1628800"/>
              <a:chExt cx="6309320" cy="1147628"/>
            </a:xfrm>
          </p:grpSpPr>
          <p:pic>
            <p:nvPicPr>
              <p:cNvPr id="43" name="Picture 4" descr="http://www.olexdeco.ru/upload/medialibrary/b28/b28a8ae0ea59f65de2f8bbbf73b2bc51.jpg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 b="60"/>
              <a:stretch>
                <a:fillRect/>
              </a:stretch>
            </p:blipFill>
            <p:spPr bwMode="auto">
              <a:xfrm>
                <a:off x="611560" y="1628800"/>
                <a:ext cx="1440160" cy="1147628"/>
              </a:xfrm>
              <a:prstGeom prst="rect">
                <a:avLst/>
              </a:prstGeom>
              <a:noFill/>
            </p:spPr>
          </p:pic>
          <p:grpSp>
            <p:nvGrpSpPr>
              <p:cNvPr id="44" name="Группа 9"/>
              <p:cNvGrpSpPr/>
              <p:nvPr/>
            </p:nvGrpSpPr>
            <p:grpSpPr>
              <a:xfrm>
                <a:off x="1979712" y="1628800"/>
                <a:ext cx="1512168" cy="1147628"/>
                <a:chOff x="1979712" y="1628800"/>
                <a:chExt cx="1512168" cy="1147628"/>
              </a:xfrm>
            </p:grpSpPr>
            <p:pic>
              <p:nvPicPr>
                <p:cNvPr id="52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b="60"/>
                <a:stretch>
                  <a:fillRect/>
                </a:stretch>
              </p:blipFill>
              <p:spPr bwMode="auto">
                <a:xfrm>
                  <a:off x="1979712" y="1628800"/>
                  <a:ext cx="792088" cy="1147628"/>
                </a:xfrm>
                <a:prstGeom prst="rect">
                  <a:avLst/>
                </a:prstGeom>
                <a:noFill/>
              </p:spPr>
            </p:pic>
            <p:pic>
              <p:nvPicPr>
                <p:cNvPr id="53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b="60"/>
                <a:stretch>
                  <a:fillRect/>
                </a:stretch>
              </p:blipFill>
              <p:spPr bwMode="auto">
                <a:xfrm>
                  <a:off x="2699792" y="1628800"/>
                  <a:ext cx="792088" cy="1147628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45" name="Группа 10"/>
              <p:cNvGrpSpPr/>
              <p:nvPr/>
            </p:nvGrpSpPr>
            <p:grpSpPr>
              <a:xfrm>
                <a:off x="3419872" y="1628800"/>
                <a:ext cx="1512168" cy="1147628"/>
                <a:chOff x="1979712" y="1628800"/>
                <a:chExt cx="1512168" cy="1147628"/>
              </a:xfrm>
            </p:grpSpPr>
            <p:pic>
              <p:nvPicPr>
                <p:cNvPr id="50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b="60"/>
                <a:stretch>
                  <a:fillRect/>
                </a:stretch>
              </p:blipFill>
              <p:spPr bwMode="auto">
                <a:xfrm>
                  <a:off x="1979712" y="1628800"/>
                  <a:ext cx="792088" cy="1147628"/>
                </a:xfrm>
                <a:prstGeom prst="rect">
                  <a:avLst/>
                </a:prstGeom>
                <a:noFill/>
              </p:spPr>
            </p:pic>
            <p:pic>
              <p:nvPicPr>
                <p:cNvPr id="51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b="60"/>
                <a:stretch>
                  <a:fillRect/>
                </a:stretch>
              </p:blipFill>
              <p:spPr bwMode="auto">
                <a:xfrm>
                  <a:off x="2699792" y="1628800"/>
                  <a:ext cx="792088" cy="1147628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46" name="Picture 4" descr="http://www.olexdeco.ru/upload/medialibrary/b28/b28a8ae0ea59f65de2f8bbbf73b2bc51.jpg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 l="45023" b="60"/>
              <a:stretch>
                <a:fillRect/>
              </a:stretch>
            </p:blipFill>
            <p:spPr bwMode="auto">
              <a:xfrm>
                <a:off x="4860032" y="1628800"/>
                <a:ext cx="792088" cy="1147628"/>
              </a:xfrm>
              <a:prstGeom prst="rect">
                <a:avLst/>
              </a:prstGeom>
              <a:noFill/>
            </p:spPr>
          </p:pic>
          <p:grpSp>
            <p:nvGrpSpPr>
              <p:cNvPr id="47" name="Группа 16"/>
              <p:cNvGrpSpPr/>
              <p:nvPr/>
            </p:nvGrpSpPr>
            <p:grpSpPr>
              <a:xfrm>
                <a:off x="5580112" y="1628800"/>
                <a:ext cx="1340768" cy="1147628"/>
                <a:chOff x="1187624" y="1628800"/>
                <a:chExt cx="1340768" cy="1147628"/>
              </a:xfrm>
            </p:grpSpPr>
            <p:pic>
              <p:nvPicPr>
                <p:cNvPr id="48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b="60"/>
                <a:stretch>
                  <a:fillRect/>
                </a:stretch>
              </p:blipFill>
              <p:spPr bwMode="auto">
                <a:xfrm>
                  <a:off x="1187624" y="1628800"/>
                  <a:ext cx="792088" cy="1147628"/>
                </a:xfrm>
                <a:prstGeom prst="rect">
                  <a:avLst/>
                </a:prstGeom>
                <a:noFill/>
              </p:spPr>
            </p:pic>
            <p:pic>
              <p:nvPicPr>
                <p:cNvPr id="49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r="11855" b="60"/>
                <a:stretch>
                  <a:fillRect/>
                </a:stretch>
              </p:blipFill>
              <p:spPr bwMode="auto">
                <a:xfrm>
                  <a:off x="1907704" y="1628800"/>
                  <a:ext cx="620688" cy="114762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3" name="Группа 19"/>
            <p:cNvGrpSpPr/>
            <p:nvPr/>
          </p:nvGrpSpPr>
          <p:grpSpPr>
            <a:xfrm rot="10800000">
              <a:off x="1115616" y="5710372"/>
              <a:ext cx="4941168" cy="1147628"/>
              <a:chOff x="1979712" y="1628800"/>
              <a:chExt cx="4941168" cy="1147628"/>
            </a:xfrm>
          </p:grpSpPr>
          <p:grpSp>
            <p:nvGrpSpPr>
              <p:cNvPr id="33" name="Группа 9"/>
              <p:cNvGrpSpPr/>
              <p:nvPr/>
            </p:nvGrpSpPr>
            <p:grpSpPr>
              <a:xfrm>
                <a:off x="1979712" y="1628800"/>
                <a:ext cx="1512168" cy="1147628"/>
                <a:chOff x="1979712" y="1628800"/>
                <a:chExt cx="1512168" cy="1147628"/>
              </a:xfrm>
            </p:grpSpPr>
            <p:pic>
              <p:nvPicPr>
                <p:cNvPr id="41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b="60"/>
                <a:stretch>
                  <a:fillRect/>
                </a:stretch>
              </p:blipFill>
              <p:spPr bwMode="auto">
                <a:xfrm>
                  <a:off x="1979712" y="1628800"/>
                  <a:ext cx="792088" cy="1147628"/>
                </a:xfrm>
                <a:prstGeom prst="rect">
                  <a:avLst/>
                </a:prstGeom>
                <a:noFill/>
              </p:spPr>
            </p:pic>
            <p:pic>
              <p:nvPicPr>
                <p:cNvPr id="42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b="60"/>
                <a:stretch>
                  <a:fillRect/>
                </a:stretch>
              </p:blipFill>
              <p:spPr bwMode="auto">
                <a:xfrm>
                  <a:off x="2699792" y="1628800"/>
                  <a:ext cx="792088" cy="1147628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34" name="Группа 10"/>
              <p:cNvGrpSpPr/>
              <p:nvPr/>
            </p:nvGrpSpPr>
            <p:grpSpPr>
              <a:xfrm>
                <a:off x="3419872" y="1628800"/>
                <a:ext cx="1512168" cy="1147628"/>
                <a:chOff x="1979712" y="1628800"/>
                <a:chExt cx="1512168" cy="1147628"/>
              </a:xfrm>
            </p:grpSpPr>
            <p:pic>
              <p:nvPicPr>
                <p:cNvPr id="39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b="60"/>
                <a:stretch>
                  <a:fillRect/>
                </a:stretch>
              </p:blipFill>
              <p:spPr bwMode="auto">
                <a:xfrm>
                  <a:off x="1979712" y="1628800"/>
                  <a:ext cx="792088" cy="1147628"/>
                </a:xfrm>
                <a:prstGeom prst="rect">
                  <a:avLst/>
                </a:prstGeom>
                <a:noFill/>
              </p:spPr>
            </p:pic>
            <p:pic>
              <p:nvPicPr>
                <p:cNvPr id="40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b="60"/>
                <a:stretch>
                  <a:fillRect/>
                </a:stretch>
              </p:blipFill>
              <p:spPr bwMode="auto">
                <a:xfrm>
                  <a:off x="2699792" y="1628800"/>
                  <a:ext cx="792088" cy="1147628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35" name="Picture 4" descr="http://www.olexdeco.ru/upload/medialibrary/b28/b28a8ae0ea59f65de2f8bbbf73b2bc51.jpg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 l="45023" b="60"/>
              <a:stretch>
                <a:fillRect/>
              </a:stretch>
            </p:blipFill>
            <p:spPr bwMode="auto">
              <a:xfrm>
                <a:off x="4860032" y="1628800"/>
                <a:ext cx="792088" cy="1147628"/>
              </a:xfrm>
              <a:prstGeom prst="rect">
                <a:avLst/>
              </a:prstGeom>
              <a:noFill/>
            </p:spPr>
          </p:pic>
          <p:grpSp>
            <p:nvGrpSpPr>
              <p:cNvPr id="36" name="Группа 16"/>
              <p:cNvGrpSpPr/>
              <p:nvPr/>
            </p:nvGrpSpPr>
            <p:grpSpPr>
              <a:xfrm>
                <a:off x="5580112" y="1628800"/>
                <a:ext cx="1340768" cy="1147628"/>
                <a:chOff x="1187624" y="1628800"/>
                <a:chExt cx="1340768" cy="1147628"/>
              </a:xfrm>
            </p:grpSpPr>
            <p:pic>
              <p:nvPicPr>
                <p:cNvPr id="37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b="60"/>
                <a:stretch>
                  <a:fillRect/>
                </a:stretch>
              </p:blipFill>
              <p:spPr bwMode="auto">
                <a:xfrm>
                  <a:off x="1187624" y="1628800"/>
                  <a:ext cx="792088" cy="1147628"/>
                </a:xfrm>
                <a:prstGeom prst="rect">
                  <a:avLst/>
                </a:prstGeom>
                <a:noFill/>
              </p:spPr>
            </p:pic>
            <p:pic>
              <p:nvPicPr>
                <p:cNvPr id="38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r="11855" b="60"/>
                <a:stretch>
                  <a:fillRect/>
                </a:stretch>
              </p:blipFill>
              <p:spPr bwMode="auto">
                <a:xfrm>
                  <a:off x="1907704" y="1628800"/>
                  <a:ext cx="620688" cy="114762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14" name="Picture 4" descr="http://www.olexdeco.ru/upload/medialibrary/b28/b28a8ae0ea59f65de2f8bbbf73b2bc51.jpg"/>
            <p:cNvPicPr>
              <a:picLocks noChangeAspect="1" noChangeArrowheads="1"/>
            </p:cNvPicPr>
            <p:nvPr/>
          </p:nvPicPr>
          <p:blipFill>
            <a:blip r:embed="rId14" cstate="print"/>
            <a:srcRect l="45023" b="60"/>
            <a:stretch>
              <a:fillRect/>
            </a:stretch>
          </p:blipFill>
          <p:spPr bwMode="auto">
            <a:xfrm>
              <a:off x="7164288" y="0"/>
              <a:ext cx="792088" cy="1147628"/>
            </a:xfrm>
            <a:prstGeom prst="rect">
              <a:avLst/>
            </a:prstGeom>
            <a:noFill/>
          </p:spPr>
        </p:pic>
        <p:pic>
          <p:nvPicPr>
            <p:cNvPr id="15" name="Picture 4" descr="http://www.olexdeco.ru/upload/medialibrary/b28/b28a8ae0ea59f65de2f8bbbf73b2bc51.jpg"/>
            <p:cNvPicPr>
              <a:picLocks noChangeAspect="1" noChangeArrowheads="1"/>
            </p:cNvPicPr>
            <p:nvPr/>
          </p:nvPicPr>
          <p:blipFill>
            <a:blip r:embed="rId14" cstate="print"/>
            <a:srcRect l="45023" b="60"/>
            <a:stretch>
              <a:fillRect/>
            </a:stretch>
          </p:blipFill>
          <p:spPr bwMode="auto">
            <a:xfrm>
              <a:off x="7884368" y="0"/>
              <a:ext cx="792088" cy="1147628"/>
            </a:xfrm>
            <a:prstGeom prst="rect">
              <a:avLst/>
            </a:prstGeom>
            <a:noFill/>
          </p:spPr>
        </p:pic>
        <p:grpSp>
          <p:nvGrpSpPr>
            <p:cNvPr id="16" name="Группа 19"/>
            <p:cNvGrpSpPr/>
            <p:nvPr/>
          </p:nvGrpSpPr>
          <p:grpSpPr>
            <a:xfrm rot="10800000">
              <a:off x="6012160" y="5710372"/>
              <a:ext cx="2060848" cy="1147628"/>
              <a:chOff x="4860032" y="1628800"/>
              <a:chExt cx="2060848" cy="1147628"/>
            </a:xfrm>
          </p:grpSpPr>
          <p:pic>
            <p:nvPicPr>
              <p:cNvPr id="29" name="Picture 4" descr="http://www.olexdeco.ru/upload/medialibrary/b28/b28a8ae0ea59f65de2f8bbbf73b2bc51.jpg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 l="45023" b="60"/>
              <a:stretch>
                <a:fillRect/>
              </a:stretch>
            </p:blipFill>
            <p:spPr bwMode="auto">
              <a:xfrm>
                <a:off x="4860032" y="1628800"/>
                <a:ext cx="792088" cy="1147628"/>
              </a:xfrm>
              <a:prstGeom prst="rect">
                <a:avLst/>
              </a:prstGeom>
              <a:noFill/>
            </p:spPr>
          </p:pic>
          <p:grpSp>
            <p:nvGrpSpPr>
              <p:cNvPr id="30" name="Группа 16"/>
              <p:cNvGrpSpPr/>
              <p:nvPr/>
            </p:nvGrpSpPr>
            <p:grpSpPr>
              <a:xfrm>
                <a:off x="5580112" y="1628800"/>
                <a:ext cx="1340768" cy="1147628"/>
                <a:chOff x="1187624" y="1628800"/>
                <a:chExt cx="1340768" cy="1147628"/>
              </a:xfrm>
            </p:grpSpPr>
            <p:pic>
              <p:nvPicPr>
                <p:cNvPr id="31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b="60"/>
                <a:stretch>
                  <a:fillRect/>
                </a:stretch>
              </p:blipFill>
              <p:spPr bwMode="auto">
                <a:xfrm>
                  <a:off x="1187624" y="1628800"/>
                  <a:ext cx="792088" cy="1147628"/>
                </a:xfrm>
                <a:prstGeom prst="rect">
                  <a:avLst/>
                </a:prstGeom>
                <a:noFill/>
              </p:spPr>
            </p:pic>
            <p:pic>
              <p:nvPicPr>
                <p:cNvPr id="32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r="11855" b="60"/>
                <a:stretch>
                  <a:fillRect/>
                </a:stretch>
              </p:blipFill>
              <p:spPr bwMode="auto">
                <a:xfrm>
                  <a:off x="1907704" y="1628800"/>
                  <a:ext cx="620688" cy="114762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7" name="Группа 19"/>
            <p:cNvGrpSpPr/>
            <p:nvPr/>
          </p:nvGrpSpPr>
          <p:grpSpPr>
            <a:xfrm rot="5400000">
              <a:off x="5415526" y="2580846"/>
              <a:ext cx="6309320" cy="1147628"/>
              <a:chOff x="611560" y="1628800"/>
              <a:chExt cx="6309320" cy="1147628"/>
            </a:xfrm>
          </p:grpSpPr>
          <p:pic>
            <p:nvPicPr>
              <p:cNvPr id="18" name="Picture 4" descr="http://www.olexdeco.ru/upload/medialibrary/b28/b28a8ae0ea59f65de2f8bbbf73b2bc51.jpg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 b="60"/>
              <a:stretch>
                <a:fillRect/>
              </a:stretch>
            </p:blipFill>
            <p:spPr bwMode="auto">
              <a:xfrm>
                <a:off x="611560" y="1628800"/>
                <a:ext cx="1440160" cy="1147628"/>
              </a:xfrm>
              <a:prstGeom prst="rect">
                <a:avLst/>
              </a:prstGeom>
              <a:noFill/>
            </p:spPr>
          </p:pic>
          <p:grpSp>
            <p:nvGrpSpPr>
              <p:cNvPr id="19" name="Группа 9"/>
              <p:cNvGrpSpPr/>
              <p:nvPr/>
            </p:nvGrpSpPr>
            <p:grpSpPr>
              <a:xfrm>
                <a:off x="1979712" y="1628800"/>
                <a:ext cx="1512168" cy="1147628"/>
                <a:chOff x="1979712" y="1628800"/>
                <a:chExt cx="1512168" cy="1147628"/>
              </a:xfrm>
            </p:grpSpPr>
            <p:pic>
              <p:nvPicPr>
                <p:cNvPr id="27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b="60"/>
                <a:stretch>
                  <a:fillRect/>
                </a:stretch>
              </p:blipFill>
              <p:spPr bwMode="auto">
                <a:xfrm>
                  <a:off x="1979712" y="1628800"/>
                  <a:ext cx="792088" cy="1147628"/>
                </a:xfrm>
                <a:prstGeom prst="rect">
                  <a:avLst/>
                </a:prstGeom>
                <a:noFill/>
              </p:spPr>
            </p:pic>
            <p:pic>
              <p:nvPicPr>
                <p:cNvPr id="28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b="60"/>
                <a:stretch>
                  <a:fillRect/>
                </a:stretch>
              </p:blipFill>
              <p:spPr bwMode="auto">
                <a:xfrm>
                  <a:off x="2699792" y="1628800"/>
                  <a:ext cx="792088" cy="1147628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20" name="Группа 10"/>
              <p:cNvGrpSpPr/>
              <p:nvPr/>
            </p:nvGrpSpPr>
            <p:grpSpPr>
              <a:xfrm>
                <a:off x="3419872" y="1628800"/>
                <a:ext cx="1512168" cy="1147628"/>
                <a:chOff x="1979712" y="1628800"/>
                <a:chExt cx="1512168" cy="1147628"/>
              </a:xfrm>
            </p:grpSpPr>
            <p:pic>
              <p:nvPicPr>
                <p:cNvPr id="25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b="60"/>
                <a:stretch>
                  <a:fillRect/>
                </a:stretch>
              </p:blipFill>
              <p:spPr bwMode="auto">
                <a:xfrm>
                  <a:off x="1979712" y="1628800"/>
                  <a:ext cx="792088" cy="1147628"/>
                </a:xfrm>
                <a:prstGeom prst="rect">
                  <a:avLst/>
                </a:prstGeom>
                <a:noFill/>
              </p:spPr>
            </p:pic>
            <p:pic>
              <p:nvPicPr>
                <p:cNvPr id="26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b="60"/>
                <a:stretch>
                  <a:fillRect/>
                </a:stretch>
              </p:blipFill>
              <p:spPr bwMode="auto">
                <a:xfrm>
                  <a:off x="2699792" y="1628800"/>
                  <a:ext cx="792088" cy="1147628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21" name="Picture 4" descr="http://www.olexdeco.ru/upload/medialibrary/b28/b28a8ae0ea59f65de2f8bbbf73b2bc51.jpg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 l="45023" b="60"/>
              <a:stretch>
                <a:fillRect/>
              </a:stretch>
            </p:blipFill>
            <p:spPr bwMode="auto">
              <a:xfrm>
                <a:off x="4860032" y="1628800"/>
                <a:ext cx="792088" cy="1147628"/>
              </a:xfrm>
              <a:prstGeom prst="rect">
                <a:avLst/>
              </a:prstGeom>
              <a:noFill/>
            </p:spPr>
          </p:pic>
          <p:grpSp>
            <p:nvGrpSpPr>
              <p:cNvPr id="22" name="Группа 16"/>
              <p:cNvGrpSpPr/>
              <p:nvPr/>
            </p:nvGrpSpPr>
            <p:grpSpPr>
              <a:xfrm>
                <a:off x="5580112" y="1628800"/>
                <a:ext cx="1340768" cy="1147628"/>
                <a:chOff x="1187624" y="1628800"/>
                <a:chExt cx="1340768" cy="1147628"/>
              </a:xfrm>
            </p:grpSpPr>
            <p:pic>
              <p:nvPicPr>
                <p:cNvPr id="23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b="60"/>
                <a:stretch>
                  <a:fillRect/>
                </a:stretch>
              </p:blipFill>
              <p:spPr bwMode="auto">
                <a:xfrm>
                  <a:off x="1187624" y="1628800"/>
                  <a:ext cx="792088" cy="1147628"/>
                </a:xfrm>
                <a:prstGeom prst="rect">
                  <a:avLst/>
                </a:prstGeom>
                <a:noFill/>
              </p:spPr>
            </p:pic>
            <p:pic>
              <p:nvPicPr>
                <p:cNvPr id="24" name="Picture 4" descr="http://www.olexdeco.ru/upload/medialibrary/b28/b28a8ae0ea59f65de2f8bbbf73b2bc51.jp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 l="45023" r="11855" b="60"/>
                <a:stretch>
                  <a:fillRect/>
                </a:stretch>
              </p:blipFill>
              <p:spPr bwMode="auto">
                <a:xfrm>
                  <a:off x="1907704" y="1628800"/>
                  <a:ext cx="620688" cy="1147628"/>
                </a:xfrm>
                <a:prstGeom prst="rect">
                  <a:avLst/>
                </a:prstGeom>
                <a:noFill/>
              </p:spPr>
            </p:pic>
          </p:grpSp>
        </p:grpSp>
      </p:grpSp>
      <p:pic>
        <p:nvPicPr>
          <p:cNvPr id="7" name="Picture 2" descr="http://newworldpaleale.co.uk/images/background.jp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 rot="16200000">
            <a:off x="1691680" y="-603449"/>
            <a:ext cx="5760640" cy="806489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34809-8E16-4509-814A-93E58A8BFCF8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45205-57D8-4D4E-A4B6-EE59E35E844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5" name="TextBox 64"/>
          <p:cNvSpPr txBox="1"/>
          <p:nvPr userDrawn="1"/>
        </p:nvSpPr>
        <p:spPr>
          <a:xfrm>
            <a:off x="216024" y="6093296"/>
            <a:ext cx="1331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b="0" dirty="0" smtClean="0">
                <a:solidFill>
                  <a:srgbClr val="191919"/>
                </a:solidFill>
                <a:latin typeface="Monotype Corsiva" pitchFamily="66" charset="0"/>
              </a:rPr>
              <a:t>Олифирова Т.И. </a:t>
            </a:r>
            <a:endParaRPr lang="ru-RU" sz="1100" b="0" dirty="0">
              <a:solidFill>
                <a:srgbClr val="191919"/>
              </a:solidFill>
              <a:latin typeface="Monotype Corsiva" pitchFamily="66" charset="0"/>
            </a:endParaRPr>
          </a:p>
        </p:txBody>
      </p:sp>
      <p:pic>
        <p:nvPicPr>
          <p:cNvPr id="66" name="Рисунок 65" descr="http://img0.liveinternet.ru/images/attach/b/4/104/210/104210872_large_olivka03.png"/>
          <p:cNvPicPr/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164288" y="5373216"/>
            <a:ext cx="1368152" cy="895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347864" y="548680"/>
            <a:ext cx="5472608" cy="8002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600" b="1" i="1" dirty="0">
              <a:ln w="1905"/>
              <a:solidFill>
                <a:srgbClr val="58572B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99792" y="2060848"/>
            <a:ext cx="6264696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i="1" dirty="0" smtClean="0">
                <a:ln w="1905"/>
                <a:solidFill>
                  <a:srgbClr val="58572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Историзм </a:t>
            </a:r>
            <a:r>
              <a:rPr lang="ru-RU" sz="3200" b="1" i="1" dirty="0">
                <a:ln w="1905"/>
                <a:solidFill>
                  <a:srgbClr val="58572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поэтического </a:t>
            </a:r>
            <a:r>
              <a:rPr lang="ru-RU" sz="3200" b="1" i="1" dirty="0" smtClean="0">
                <a:ln w="1905"/>
                <a:solidFill>
                  <a:srgbClr val="58572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мышления. </a:t>
            </a:r>
          </a:p>
          <a:p>
            <a:pPr algn="ctr"/>
            <a:r>
              <a:rPr lang="ru-RU" sz="3200" b="1" i="1" dirty="0" smtClean="0">
                <a:ln w="1905"/>
                <a:solidFill>
                  <a:srgbClr val="58572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Ассоциативная </a:t>
            </a:r>
            <a:r>
              <a:rPr lang="ru-RU" sz="3200" b="1" i="1" dirty="0">
                <a:ln w="1905"/>
                <a:solidFill>
                  <a:srgbClr val="58572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манера письма.</a:t>
            </a:r>
          </a:p>
          <a:p>
            <a:pPr algn="ctr"/>
            <a:r>
              <a:rPr lang="ru-RU" sz="3200" b="1" i="1" dirty="0">
                <a:ln w="1905"/>
                <a:solidFill>
                  <a:srgbClr val="58572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(«</a:t>
            </a:r>
            <a:r>
              <a:rPr lang="ru-RU" sz="3200" b="1" i="1" dirty="0" err="1">
                <a:ln w="1905"/>
                <a:solidFill>
                  <a:srgbClr val="58572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Notre</a:t>
            </a:r>
            <a:r>
              <a:rPr lang="ru-RU" sz="3200" b="1" i="1" dirty="0">
                <a:ln w="1905"/>
                <a:solidFill>
                  <a:srgbClr val="58572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ln w="1905"/>
                <a:solidFill>
                  <a:srgbClr val="58572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Dame</a:t>
            </a:r>
            <a:r>
              <a:rPr lang="ru-RU" sz="3200" b="1" i="1" dirty="0" smtClean="0">
                <a:ln w="1905"/>
                <a:solidFill>
                  <a:srgbClr val="58572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»,</a:t>
            </a:r>
          </a:p>
          <a:p>
            <a:pPr algn="ctr"/>
            <a:r>
              <a:rPr lang="ru-RU" sz="3200" b="1" i="1" dirty="0" smtClean="0">
                <a:ln w="1905"/>
                <a:solidFill>
                  <a:srgbClr val="58572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>
                <a:ln w="1905"/>
                <a:solidFill>
                  <a:srgbClr val="58572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«Бессонница. Гомер. Тугие паруса»)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836712"/>
            <a:ext cx="662473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Запечатлейте на жизни волю 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Вашу твёрже камня, благороднее камня. 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Пусть каждый камешек в руке 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Вашей загорится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стоцветными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огнями.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Камень в Вашей руке - драгоценность.</a:t>
            </a:r>
          </a:p>
          <a:p>
            <a:pPr algn="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30.01.1916.</a:t>
            </a:r>
          </a:p>
        </p:txBody>
      </p:sp>
      <p:pic>
        <p:nvPicPr>
          <p:cNvPr id="1026" name="Picture 2" descr="C:\Users\Людвик\Desktop\i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95498"/>
            <a:ext cx="3600450" cy="2513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Людвик\Desktop\70102825_1296638930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65016"/>
            <a:ext cx="2664346" cy="224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«Камень Ф.И. Тютчева, что «с горы скатившись, лег в долине, сорвавшись сама собой,  иль был низвергнут мыслящей рукой » - есть </a:t>
            </a:r>
            <a:r>
              <a:rPr lang="ru-RU" sz="6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слово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», - так писал поэт в своей статье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«Утро акмеизма». </a:t>
            </a:r>
          </a:p>
        </p:txBody>
      </p:sp>
    </p:spTree>
    <p:extLst>
      <p:ext uri="{BB962C8B-B14F-4D97-AF65-F5344CB8AC3E}">
        <p14:creationId xmlns:p14="http://schemas.microsoft.com/office/powerpoint/2010/main" val="233231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532859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Историзм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— литературоведческое понятие, обозначающее одно из важных свойств </a:t>
            </a:r>
            <a:r>
              <a:rPr lang="ru-RU" b="1" dirty="0"/>
              <a:t>художественной литературы</a:t>
            </a:r>
            <a:r>
              <a:rPr lang="ru-RU" dirty="0"/>
              <a:t> — ее способность в живых картинах, конкретных человеческих судьбах и характерах передавать облик той или иной исторической эпохи. </a:t>
            </a:r>
          </a:p>
        </p:txBody>
      </p:sp>
    </p:spTree>
    <p:extLst>
      <p:ext uri="{BB962C8B-B14F-4D97-AF65-F5344CB8AC3E}">
        <p14:creationId xmlns:p14="http://schemas.microsoft.com/office/powerpoint/2010/main" val="86329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7848872" cy="5184576"/>
          </a:xfrm>
        </p:spPr>
        <p:txBody>
          <a:bodyPr>
            <a:normAutofit fontScale="90000"/>
          </a:bodyPr>
          <a:lstStyle/>
          <a:p>
            <a:pPr algn="l"/>
            <a:r>
              <a:rPr lang="ru-RU" sz="4900" b="1" dirty="0" smtClean="0"/>
              <a:t>Историзм </a:t>
            </a:r>
            <a:r>
              <a:rPr lang="ru-RU" sz="4900" b="1" dirty="0"/>
              <a:t>присущ всем истинно </a:t>
            </a:r>
            <a:r>
              <a:rPr lang="ru-RU" sz="4900" b="1" dirty="0" smtClean="0"/>
              <a:t>художественным </a:t>
            </a:r>
            <a:r>
              <a:rPr lang="ru-RU" sz="4900" b="1" dirty="0"/>
              <a:t>произведениям, независимо от того, изображают ли они современность или далекое прошлое. </a:t>
            </a:r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3600" dirty="0" smtClean="0"/>
              <a:t>                                          </a:t>
            </a:r>
            <a:r>
              <a:rPr lang="ru-RU" sz="3600" u="sng" dirty="0" smtClean="0"/>
              <a:t>А.С</a:t>
            </a:r>
            <a:r>
              <a:rPr lang="ru-RU" sz="3600" u="sng" dirty="0"/>
              <a:t>. </a:t>
            </a:r>
            <a:r>
              <a:rPr lang="ru-RU" sz="3600" u="sng" dirty="0" smtClean="0"/>
              <a:t>Сулейманов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709257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692696"/>
            <a:ext cx="7859216" cy="5328592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>
                <a:latin typeface="Times New Roman" pitchFamily="18" charset="0"/>
                <a:cs typeface="Times New Roman" pitchFamily="18" charset="0"/>
              </a:rPr>
              <a:t>Лирика исторична, ее качество определяется конкретным содержанием эпохи, она рисует переживания человека определенного времени 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среды.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ru-RU" u="sng" dirty="0" smtClean="0"/>
              <a:t>Л</a:t>
            </a:r>
            <a:r>
              <a:rPr lang="ru-RU" u="sng" dirty="0"/>
              <a:t>. Тодоров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1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4248472"/>
          </a:xfrm>
        </p:spPr>
        <p:txBody>
          <a:bodyPr/>
          <a:lstStyle/>
          <a:p>
            <a:r>
              <a:rPr lang="ru-RU" b="1" dirty="0"/>
              <a:t>"Сколько радостных предчувствий: Пушкин, Овидий, Гомер</a:t>
            </a:r>
            <a:r>
              <a:rPr lang="ru-RU" b="1" dirty="0" smtClean="0"/>
              <a:t>...»</a:t>
            </a:r>
            <a:br>
              <a:rPr lang="ru-RU" b="1" dirty="0" smtClean="0"/>
            </a:br>
            <a:r>
              <a:rPr lang="ru-RU" b="1" dirty="0" smtClean="0"/>
              <a:t>            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Мандельштам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"Разговор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 Данте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92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504056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Ассоциация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-  (от лат.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associatio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— соединение) связь между  явлениями, при которой актуализация (восприятие, представление) одного из них влечет за собой появление другого. </a:t>
            </a:r>
          </a:p>
        </p:txBody>
      </p:sp>
    </p:spTree>
    <p:extLst>
      <p:ext uri="{BB962C8B-B14F-4D97-AF65-F5344CB8AC3E}">
        <p14:creationId xmlns:p14="http://schemas.microsoft.com/office/powerpoint/2010/main" val="177046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865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Людвик\Desktop\0_d2398_b0d737b9_X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80" y="548680"/>
            <a:ext cx="8040467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043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296144"/>
          </a:xfrm>
        </p:spPr>
        <p:txBody>
          <a:bodyPr>
            <a:noAutofit/>
          </a:bodyPr>
          <a:lstStyle/>
          <a:p>
            <a:r>
              <a:rPr lang="ru-RU" sz="3200" b="1" smtClean="0"/>
              <a:t/>
            </a:r>
            <a:br>
              <a:rPr lang="ru-RU" sz="3200" b="1" smtClean="0"/>
            </a:br>
            <a:r>
              <a:rPr lang="ru-RU" sz="3200" b="1" smtClean="0"/>
              <a:t>Собор </a:t>
            </a:r>
            <a:r>
              <a:rPr lang="ru-RU" sz="3200" b="1" dirty="0"/>
              <a:t>Парижской </a:t>
            </a:r>
            <a:r>
              <a:rPr lang="ru-RU" sz="3200" b="1"/>
              <a:t>Богоматери </a:t>
            </a:r>
            <a:r>
              <a:rPr lang="ru-RU" sz="3200" b="1" smtClean="0"/>
              <a:t/>
            </a:r>
            <a:br>
              <a:rPr lang="ru-RU" sz="3200" b="1" smtClean="0"/>
            </a:br>
            <a:r>
              <a:rPr lang="ru-RU" sz="3200" b="1" smtClean="0"/>
              <a:t>или </a:t>
            </a:r>
            <a:r>
              <a:rPr lang="ru-RU" sz="3200" b="1" dirty="0" err="1"/>
              <a:t>Нотр</a:t>
            </a:r>
            <a:r>
              <a:rPr lang="ru-RU" sz="3200" b="1" dirty="0"/>
              <a:t>-Дам-де-Пари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3074" name="Picture 2" descr="C:\Users\Людвик\Desktop\0_d2376_15778b55_XX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8064896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188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5410944" cy="5544616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rgbClr val="FF0000"/>
                </a:solidFill>
              </a:rPr>
              <a:t> «</a:t>
            </a:r>
            <a:r>
              <a:rPr lang="ru-RU" sz="1800" b="1" dirty="0" err="1">
                <a:solidFill>
                  <a:srgbClr val="FF0000"/>
                </a:solidFill>
              </a:rPr>
              <a:t>Notre</a:t>
            </a:r>
            <a:r>
              <a:rPr lang="ru-RU" sz="1800" b="1" dirty="0">
                <a:solidFill>
                  <a:srgbClr val="FF0000"/>
                </a:solidFill>
              </a:rPr>
              <a:t> </a:t>
            </a:r>
            <a:r>
              <a:rPr lang="ru-RU" sz="1800" b="1" dirty="0" err="1">
                <a:solidFill>
                  <a:srgbClr val="FF0000"/>
                </a:solidFill>
              </a:rPr>
              <a:t>Dame</a:t>
            </a:r>
            <a:r>
              <a:rPr lang="ru-RU" sz="1800" b="1" dirty="0">
                <a:solidFill>
                  <a:srgbClr val="FF0000"/>
                </a:solidFill>
              </a:rPr>
              <a:t>» Осип Мандельштам</a:t>
            </a:r>
            <a:r>
              <a:rPr lang="ru-RU" sz="1800" dirty="0">
                <a:solidFill>
                  <a:srgbClr val="FF0000"/>
                </a:solidFill>
              </a:rPr>
              <a:t/>
            </a:r>
            <a:br>
              <a:rPr lang="ru-RU" sz="1800" dirty="0">
                <a:solidFill>
                  <a:srgbClr val="FF0000"/>
                </a:solidFill>
              </a:rPr>
            </a:br>
            <a:r>
              <a:rPr lang="ru-RU" sz="1800" dirty="0" smtClean="0"/>
              <a:t>    </a:t>
            </a:r>
            <a:r>
              <a:rPr lang="ru-RU" sz="1800" dirty="0"/>
              <a:t>Где римский судия судил чужой народ,</a:t>
            </a:r>
            <a:br>
              <a:rPr lang="ru-RU" sz="1800" dirty="0"/>
            </a:br>
            <a:r>
              <a:rPr lang="ru-RU" sz="1800" dirty="0"/>
              <a:t>    Стоит базилика,- и, радостный и первый,</a:t>
            </a:r>
            <a:br>
              <a:rPr lang="ru-RU" sz="1800" dirty="0"/>
            </a:br>
            <a:r>
              <a:rPr lang="ru-RU" sz="1800" dirty="0"/>
              <a:t>    Как некогда Адам, распластывая нервы,</a:t>
            </a:r>
            <a:br>
              <a:rPr lang="ru-RU" sz="1800" dirty="0"/>
            </a:br>
            <a:r>
              <a:rPr lang="ru-RU" sz="1800" dirty="0"/>
              <a:t>    Играет мышцами крестовый легкий свод.</a:t>
            </a:r>
            <a:br>
              <a:rPr lang="ru-RU" sz="1800" dirty="0"/>
            </a:br>
            <a:r>
              <a:rPr lang="ru-RU" sz="1800" dirty="0"/>
              <a:t> </a:t>
            </a:r>
            <a:br>
              <a:rPr lang="ru-RU" sz="1800" dirty="0"/>
            </a:br>
            <a:r>
              <a:rPr lang="ru-RU" sz="1800" dirty="0"/>
              <a:t>    Но выдает себя снаружи тайный план:</a:t>
            </a:r>
            <a:br>
              <a:rPr lang="ru-RU" sz="1800" dirty="0"/>
            </a:br>
            <a:r>
              <a:rPr lang="ru-RU" sz="1800" dirty="0"/>
              <a:t>    Здесь позаботилась подпружных арок сила,</a:t>
            </a:r>
            <a:br>
              <a:rPr lang="ru-RU" sz="1800" dirty="0"/>
            </a:br>
            <a:r>
              <a:rPr lang="ru-RU" sz="1800" dirty="0"/>
              <a:t>    Чтоб масса грузная стены не сокрушила,</a:t>
            </a:r>
            <a:br>
              <a:rPr lang="ru-RU" sz="1800" dirty="0"/>
            </a:br>
            <a:r>
              <a:rPr lang="ru-RU" sz="1800" dirty="0"/>
              <a:t>    И свода дерзкого бездействует таран.</a:t>
            </a:r>
            <a:br>
              <a:rPr lang="ru-RU" sz="1800" dirty="0"/>
            </a:br>
            <a:r>
              <a:rPr lang="ru-RU" sz="1800" dirty="0"/>
              <a:t> </a:t>
            </a:r>
            <a:br>
              <a:rPr lang="ru-RU" sz="1800" dirty="0"/>
            </a:br>
            <a:r>
              <a:rPr lang="ru-RU" sz="1800" dirty="0"/>
              <a:t>    Стихийный лабиринт, непостижимый лес,</a:t>
            </a:r>
            <a:br>
              <a:rPr lang="ru-RU" sz="1800" dirty="0"/>
            </a:br>
            <a:r>
              <a:rPr lang="ru-RU" sz="1800" dirty="0"/>
              <a:t>    Души готической рассудочная пропасть,</a:t>
            </a:r>
            <a:br>
              <a:rPr lang="ru-RU" sz="1800" dirty="0"/>
            </a:br>
            <a:r>
              <a:rPr lang="ru-RU" sz="1800" dirty="0"/>
              <a:t>    Египетская мощь и христианства робость,</a:t>
            </a:r>
            <a:br>
              <a:rPr lang="ru-RU" sz="1800" dirty="0"/>
            </a:br>
            <a:r>
              <a:rPr lang="ru-RU" sz="1800" dirty="0"/>
              <a:t>    С тростинкой рядом — дуб, и всюду царь — отвес.</a:t>
            </a:r>
            <a:br>
              <a:rPr lang="ru-RU" sz="1800" dirty="0"/>
            </a:br>
            <a:r>
              <a:rPr lang="ru-RU" sz="1800" dirty="0"/>
              <a:t> </a:t>
            </a:r>
            <a:br>
              <a:rPr lang="ru-RU" sz="1800" dirty="0"/>
            </a:br>
            <a:r>
              <a:rPr lang="ru-RU" sz="1800" dirty="0"/>
              <a:t>    Но чем внимательней, твердыня </a:t>
            </a:r>
            <a:r>
              <a:rPr lang="ru-RU" sz="1800" dirty="0" err="1"/>
              <a:t>Notre</a:t>
            </a:r>
            <a:r>
              <a:rPr lang="ru-RU" sz="1800" dirty="0"/>
              <a:t> </a:t>
            </a:r>
            <a:r>
              <a:rPr lang="ru-RU" sz="1800" dirty="0" err="1"/>
              <a:t>Dame</a:t>
            </a:r>
            <a:r>
              <a:rPr lang="ru-RU" sz="1800" dirty="0"/>
              <a:t>,</a:t>
            </a:r>
            <a:br>
              <a:rPr lang="ru-RU" sz="1800" dirty="0"/>
            </a:br>
            <a:r>
              <a:rPr lang="ru-RU" sz="1800" dirty="0"/>
              <a:t>    Я изучал твои чудовищные ребра,</a:t>
            </a:r>
            <a:br>
              <a:rPr lang="ru-RU" sz="1800" dirty="0"/>
            </a:br>
            <a:r>
              <a:rPr lang="ru-RU" sz="1800" dirty="0"/>
              <a:t>    Тем чаще думал я: из тяжести недоброй</a:t>
            </a:r>
            <a:br>
              <a:rPr lang="ru-RU" sz="1800" dirty="0"/>
            </a:br>
            <a:r>
              <a:rPr lang="ru-RU" sz="1800" dirty="0"/>
              <a:t>    И я когда-нибудь прекрасное создам. </a:t>
            </a:r>
          </a:p>
        </p:txBody>
      </p:sp>
      <p:pic>
        <p:nvPicPr>
          <p:cNvPr id="4098" name="Picture 2" descr="C:\Users\Людвик\Desktop\0_d24d9_3dd8bc12_X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420888"/>
            <a:ext cx="2793061" cy="388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77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468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Людвик\Desktop\0eQWIR1zm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3240360" cy="5688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Людвик\Desktop\drevnegrecheskaya-skulpturaatlanty-v-gorodskom-rayone-london_-detal-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142" y="620687"/>
            <a:ext cx="4741306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271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Людвик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620688"/>
            <a:ext cx="7976854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60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Людвик\Desktop\sobor-notr-dam-de-pari4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96330"/>
            <a:ext cx="7920880" cy="5931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18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195" name="Picture 3" descr="C:\Users\Людвик\Desktop\Pwf2QNRmeruKCKDEjLd8gpzg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8075057" cy="576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122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218" name="Picture 2" descr="C:\Users\Людвик\Desktop\1269592301_notre-dame-de-par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41252"/>
            <a:ext cx="8208912" cy="5796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42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6048672" cy="5818658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Шарль </a:t>
            </a:r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Бодлер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«Соответствия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Природа - строгий храм, где строй живых колонн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Порой чуть внятный звук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украдкою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уронит;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Лесами символов бредет, в их чащах тонет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Смущенный человек, их взглядом умилен.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Как эхо отзвуков в один аккорд неясный,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Где все едино, свет и ночи темнота,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Благоухания и звуки и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цвета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ней сочетаются в гармонии согласной.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Людвик\Desktop\bodler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357" y="3645024"/>
            <a:ext cx="236477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04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3826768" cy="5616624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подтексте этого образа – басни 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Лафонтена и Крылова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в бурю дуб гибнет, а тростинка гнется, но выживает;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 ней – еще один подтекст с контрастом, сентенция 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Паскаля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«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Человек – лишь тростинка, но тростинка мыслящая»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у нас ее помнят по строчке 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Тютчева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...и ропщет мыслящий тростник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В ранних стихах самого 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Мандельштама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тростинка, вырастающая из болота, была символом такого важного понятия, как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христианство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Users\Людвик\Desktop\148r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530" y="612145"/>
            <a:ext cx="1869182" cy="2364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Людвик\Desktop\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320" y="675541"/>
            <a:ext cx="1744655" cy="2301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Людвик\Desktop\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822" y="2708920"/>
            <a:ext cx="1476375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Людвик\Desktop\3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566" y="2571005"/>
            <a:ext cx="1692817" cy="2002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Людвик\Desktop\15037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197" y="4521108"/>
            <a:ext cx="2965619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62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688632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«Бессонница. Гомер. Тугие паруса» Осип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Мандельштам</a:t>
            </a:r>
            <a:b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Бессонница. Гомер. Тугие паруса.</a:t>
            </a:r>
            <a:br>
              <a:rPr lang="ru-RU" sz="2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Я список кораблей прочел до середины:</a:t>
            </a:r>
            <a:br>
              <a:rPr lang="ru-RU" sz="2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Сей длинный выводок, сей поезд журавлиный,</a:t>
            </a:r>
            <a:br>
              <a:rPr lang="ru-RU" sz="2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Что над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Элладою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когда-то поднялся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Как журавлиный клин в чужие рубежи,-</a:t>
            </a:r>
            <a:br>
              <a:rPr lang="ru-RU" sz="2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На головах царей божественная пена,-</a:t>
            </a:r>
            <a:br>
              <a:rPr lang="ru-RU" sz="2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Куда плывете вы? Когда бы не Елена,</a:t>
            </a:r>
            <a:br>
              <a:rPr lang="ru-RU" sz="2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Что Троя вам одна, ахейские мужи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И море, и Гомер — всё движется любовью.</a:t>
            </a:r>
            <a:br>
              <a:rPr lang="ru-RU" sz="2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Кого же слушать мне? И вот Гомер молчит,</a:t>
            </a:r>
            <a:br>
              <a:rPr lang="ru-RU" sz="2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И море черное, витийствуя, шумит</a:t>
            </a:r>
            <a:br>
              <a:rPr lang="ru-RU" sz="2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И с тяжким грохотом подходит к изголовью.</a:t>
            </a:r>
            <a:br>
              <a:rPr lang="ru-RU" sz="2200" b="1" dirty="0">
                <a:latin typeface="Times New Roman" pitchFamily="18" charset="0"/>
                <a:cs typeface="Times New Roman" pitchFamily="18" charset="0"/>
              </a:rPr>
            </a:b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86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865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2291" name="Picture 3" descr="C:\Users\Людвик\Desktop\PhotoHandl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7571"/>
            <a:ext cx="3024336" cy="316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Людвик\Desktop\0_72aae_b9985f2d_X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489650"/>
            <a:ext cx="3904014" cy="284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Людвик\Desktop\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01008"/>
            <a:ext cx="4320480" cy="284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C:\Users\Людвик\Desktop\48489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64331"/>
            <a:ext cx="4912126" cy="2925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416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12068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3314" name="Picture 2" descr="C:\Users\Людвик\Desktop\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235" y="776585"/>
            <a:ext cx="3534628" cy="5172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Людвик\Desktop\47966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2327683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Людвик\Desktop\4613bb98cf24671d41c2a59c4fe42ef5bc5f6c2014304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408" y="440776"/>
            <a:ext cx="2341055" cy="4104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C:\Users\Людвик\Desktop\756406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52" y="3717032"/>
            <a:ext cx="2520281" cy="2693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C:\Users\Людвик\Desktop\T00088_1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776" y="3533429"/>
            <a:ext cx="2332024" cy="2836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48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7058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4338" name="Picture 2" descr="C:\Users\Людвик\Desktop\10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692696"/>
            <a:ext cx="6768752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Людвик\Desktop\006969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96327"/>
            <a:ext cx="4386947" cy="23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671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865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5362" name="Picture 2" descr="C:\Users\Людвик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7848871" cy="5616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55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6386" name="Picture 2" descr="C:\Users\Людвик\Desktop\140012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5185"/>
            <a:ext cx="8280920" cy="604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852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0263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7410" name="Picture 2" descr="C:\Users\Людвик\Desktop\4-1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9"/>
            <a:ext cx="7848872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313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865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620688"/>
            <a:ext cx="7848872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780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066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7992888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23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80920" cy="5688632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Особенности </a:t>
            </a: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поэтики </a:t>
            </a:r>
            <a:r>
              <a:rPr lang="ru-RU" sz="4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раннего </a:t>
            </a: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Мандельштама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Архитектурность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образов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- Отношение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к слову как строительному материалу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- Диалог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культур, эпох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- Искусство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осуществляет связь между поколениями, эпохами, культурами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- Мотивы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созидания, творчества,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жизнеутверждения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7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3200" b="1" dirty="0"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60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043608" y="836712"/>
            <a:ext cx="684076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525128"/>
                </a:solidFill>
                <a:effectLst/>
                <a:latin typeface="Candara" pitchFamily="34" charset="0"/>
                <a:cs typeface="Arial" pitchFamily="34" charset="0"/>
              </a:rPr>
              <a:t>Вы можете использовать данное оформление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525128"/>
                </a:solidFill>
                <a:effectLst/>
                <a:latin typeface="Candara" pitchFamily="34" charset="0"/>
                <a:cs typeface="Arial" pitchFamily="34" charset="0"/>
              </a:rPr>
              <a:t>для создания своих презентаций,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525128"/>
                </a:solidFill>
                <a:effectLst/>
                <a:latin typeface="Candara" pitchFamily="34" charset="0"/>
                <a:cs typeface="Arial" pitchFamily="34" charset="0"/>
              </a:rPr>
              <a:t>но в своей презентации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525128"/>
                </a:solidFill>
                <a:effectLst/>
                <a:latin typeface="Candara" pitchFamily="34" charset="0"/>
                <a:cs typeface="Arial" pitchFamily="34" charset="0"/>
              </a:rPr>
              <a:t>должны указать источник шаблона: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525128"/>
                </a:solidFill>
                <a:effectLst/>
                <a:latin typeface="Candara" pitchFamily="34" charset="0"/>
                <a:cs typeface="Arial" pitchFamily="34" charset="0"/>
              </a:rPr>
              <a:t> </a:t>
            </a:r>
            <a:endParaRPr kumimoji="0" lang="en-US" sz="3200" b="1" i="1" u="none" strike="noStrike" cap="none" normalizeH="0" baseline="0" dirty="0" smtClean="0">
              <a:ln>
                <a:noFill/>
              </a:ln>
              <a:solidFill>
                <a:srgbClr val="525128"/>
              </a:solidFill>
              <a:effectLst/>
              <a:latin typeface="Candara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525128"/>
              </a:solidFill>
              <a:effectLst/>
              <a:latin typeface="Candara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525128"/>
                </a:solidFill>
                <a:effectLst/>
                <a:latin typeface="Candara" pitchFamily="34" charset="0"/>
                <a:cs typeface="Arial" pitchFamily="34" charset="0"/>
              </a:rPr>
              <a:t>Олифирова Татьяна Ивановна,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525128"/>
                </a:solidFill>
                <a:effectLst/>
                <a:latin typeface="Candara" pitchFamily="34" charset="0"/>
                <a:cs typeface="Arial" pitchFamily="34" charset="0"/>
              </a:rPr>
              <a:t>учитель русского языка и литературы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525128"/>
                </a:solidFill>
                <a:effectLst/>
                <a:latin typeface="Candara" pitchFamily="34" charset="0"/>
                <a:cs typeface="Arial" pitchFamily="34" charset="0"/>
              </a:rPr>
              <a:t>СОШ № 14 г. Северодонецка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i="1" dirty="0" smtClean="0">
              <a:solidFill>
                <a:srgbClr val="525128"/>
              </a:solidFill>
              <a:latin typeface="Candara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91680" y="4941168"/>
            <a:ext cx="60486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525128"/>
                </a:solidFill>
                <a:latin typeface="Candara" pitchFamily="34" charset="0"/>
                <a:cs typeface="Arial" pitchFamily="34" charset="0"/>
              </a:rPr>
              <a:t>Желаю вам удачи и творческих успехов, уважаемые коллеги!</a:t>
            </a:r>
            <a:endParaRPr lang="ru-RU" sz="2800" dirty="0">
              <a:solidFill>
                <a:srgbClr val="525128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94429"/>
      </a:hlink>
      <a:folHlink>
        <a:srgbClr val="97480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293</Words>
  <Application>Microsoft Office PowerPoint</Application>
  <PresentationFormat>Экран (4:3)</PresentationFormat>
  <Paragraphs>31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Историзм — литературоведческое понятие, обозначающее одно из важных свойств художественной литературы — ее способность в живых картинах, конкретных человеческих судьбах и характерах передавать облик той или иной исторической эпохи. </vt:lpstr>
      <vt:lpstr>Историзм присущ всем истинно художественным произведениям, независимо от того, изображают ли они современность или далекое прошлое.                                            А.С. Сулейманов </vt:lpstr>
      <vt:lpstr>Лирика исторична, ее качество определяется конкретным содержанием эпохи, она рисует переживания человека определенного времени и среды.                            Л. Тодоров</vt:lpstr>
      <vt:lpstr>"Сколько радостных предчувствий: Пушкин, Овидий, Гомер...»                             О. Мандельштам                   "Разговор о Данте"</vt:lpstr>
      <vt:lpstr>Ассоциация -  (от лат. associatio — соединение) связь между  явлениями, при которой актуализация (восприятие, представление) одного из них влечет за собой появление другого. </vt:lpstr>
      <vt:lpstr>Презентация PowerPoint</vt:lpstr>
      <vt:lpstr> Собор Парижской Богоматери  или Нотр-Дам-де-Пари </vt:lpstr>
      <vt:lpstr> «Notre Dame» Осип Мандельштам     Где римский судия судил чужой народ,     Стоит базилика,- и, радостный и первый,     Как некогда Адам, распластывая нервы,     Играет мышцами крестовый легкий свод.       Но выдает себя снаружи тайный план:     Здесь позаботилась подпружных арок сила,     Чтоб масса грузная стены не сокрушила,     И свода дерзкого бездействует таран.       Стихийный лабиринт, непостижимый лес,     Души готической рассудочная пропасть,     Египетская мощь и христианства робость,     С тростинкой рядом — дуб, и всюду царь — отвес.       Но чем внимательней, твердыня Notre Dame,     Я изучал твои чудовищные ребра,     Тем чаще думал я: из тяжести недоброй     И я когда-нибудь прекрасное создам.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Шарль Бодлер «Соответствия»  Природа - строгий храм, где строй живых колонн Порой чуть внятный звук украдкою уронит; Лесами символов бредет, в их чащах тонет Смущенный человек, их взглядом умилен.   Как эхо отзвуков в один аккорд неясный, Где все едино, свет и ночи темнота, Благоухания и звуки и цвета В ней сочетаются в гармонии согласной.  </vt:lpstr>
      <vt:lpstr>В подтексте этого образа – басни Лафонтена и Крылова: в бурю дуб гибнет, а тростинка гнется, но выживает;  а за ней – еще один подтекст с контрастом, сентенция Паскаля: «Человек – лишь тростинка, но тростинка мыслящая», у нас ее помнят по строчке Тютчева: ...и ропщет мыслящий тростник. В ранних стихах самого Мандельштама тростинка, вырастающая из болота, была символом такого важного понятия, как христианство.  </vt:lpstr>
      <vt:lpstr>«Бессонница. Гомер. Тугие паруса» Осип Мандельштам  Бессонница. Гомер. Тугие паруса. Я список кораблей прочел до середины: Сей длинный выводок, сей поезд журавлиный, Что над Элладою когда-то поднялся.  Как журавлиный клин в чужие рубежи,- На головах царей божественная пена,- Куда плывете вы? Когда бы не Елена, Что Троя вам одна, ахейские мужи?  И море, и Гомер — всё движется любовью. Кого же слушать мне? И вот Гомер молчит, И море черное, витийствуя, шумит И с тяжким грохотом подходит к изголовью.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Особенности поэтики                         раннего Мандельштама.  - Архитектурность образов. - Отношение к слову как строительному материалу. - Диалог культур, эпох. - Искусство осуществляет связь между поколениями, эпохами, культурами. - Мотивы созидания, творчества, жизнеутверждения.   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Таня</dc:creator>
  <cp:lastModifiedBy>Людвик</cp:lastModifiedBy>
  <cp:revision>24</cp:revision>
  <dcterms:created xsi:type="dcterms:W3CDTF">2016-06-03T16:45:57Z</dcterms:created>
  <dcterms:modified xsi:type="dcterms:W3CDTF">2017-01-27T19:37:20Z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205674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D5.0.6</vt:lpwstr>
  </property>
</Properties>
</file>